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0"/>
  </p:notesMasterIdLst>
  <p:handoutMasterIdLst>
    <p:handoutMasterId r:id="rId21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2667" autoAdjust="0"/>
  </p:normalViewPr>
  <p:slideViewPr>
    <p:cSldViewPr>
      <p:cViewPr varScale="1">
        <p:scale>
          <a:sx n="90" d="100"/>
          <a:sy n="90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50C666-327F-4216-8543-471B1924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3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7496F3-07EE-45C2-90A8-33CE389D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C6674-B874-4FB2-8121-8134377FAF9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1215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AB731-3417-4BC4-9DCB-D33D0932061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097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BC4C5-A5CC-42B7-ADBD-E34662D0AA3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731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117E1E-FF38-4DA4-9338-19DF6787E630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2827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F5837-8078-482A-B124-67EF9EB7F431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5871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4B97D2-B73C-4893-852F-9185C213484D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952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F40D42-7392-4AB0-91B9-4339AFB25AE2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7652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0959D4-5F45-4833-A3D1-56DAED24FF9D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3204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1E792-417D-479C-BE69-60B96B4AD4BE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06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A9AB48-3E83-4687-9A10-E16957E726D8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63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7C0C7C-7868-45E4-9F78-312BCD95319D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495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3A34F4-D56E-4AA7-AE5A-39CF58C7EC1A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63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3A34F4-D56E-4AA7-AE5A-39CF58C7EC1A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06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0F7177-EB92-4FD2-8B17-EA8FF5093F30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31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FD4F6E-B72B-44D0-A0A5-2B2BA0094E59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452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E21220-2C59-44BE-8D28-A8B0F4CFD161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917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F35EBA-0F05-4C49-968E-C2F031FB4BB1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203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B3D3-691D-42F5-A007-88AAC3A2E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8723-CED4-43C8-A2DD-2D26D4480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4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51A7-5D4E-4BA7-A58E-4BE6A5F1F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4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DA9E-355D-4558-A75A-050954F6C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9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3C39-1634-45FF-8E7B-91EFB16D0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22CF-B04E-4FBC-A1EF-488BEF2B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6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91A4-1F43-485E-9363-9B6DC4425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9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102F-62D5-45F3-9EF0-9D72327E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FAAA-A6C4-4628-8EEC-440BD07B9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6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486A-71C8-473A-A239-A084DBB96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610A-7392-4FA6-8B13-ACD385D3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2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B8AB-0BA9-4709-ADD5-166AAA4D2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9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F26498-D5B9-4D0A-AE29-61186CB6A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Android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 application can have one or more activities, where</a:t>
            </a:r>
          </a:p>
          <a:p>
            <a:pPr lvl="1" eaLnBrk="1" hangingPunct="1">
              <a:defRPr/>
            </a:pPr>
            <a:r>
              <a:rPr lang="en-US" dirty="0" smtClean="0"/>
              <a:t>Each activity</a:t>
            </a:r>
          </a:p>
          <a:p>
            <a:pPr lvl="2" eaLnBrk="1" hangingPunct="1">
              <a:defRPr/>
            </a:pPr>
            <a:r>
              <a:rPr lang="en-US" dirty="0" smtClean="0"/>
              <a:t>Represents a screen that an app </a:t>
            </a:r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present to its user</a:t>
            </a:r>
          </a:p>
          <a:p>
            <a:pPr lvl="2" eaLnBrk="1" hangingPunct="1">
              <a:defRPr/>
            </a:pPr>
            <a:r>
              <a:rPr lang="en-US" dirty="0" smtClean="0"/>
              <a:t>Extends the </a:t>
            </a:r>
            <a:r>
              <a:rPr lang="en-US" dirty="0" smtClean="0">
                <a:latin typeface="Courier" pitchFamily="49" charset="0"/>
              </a:rPr>
              <a:t>Activity </a:t>
            </a:r>
            <a:r>
              <a:rPr lang="en-US" dirty="0" smtClean="0"/>
              <a:t>class</a:t>
            </a:r>
          </a:p>
          <a:p>
            <a:pPr eaLnBrk="1" hangingPunct="1">
              <a:defRPr/>
            </a:pPr>
            <a:r>
              <a:rPr lang="en-US" dirty="0" smtClean="0"/>
              <a:t>Activity's event handlers</a:t>
            </a:r>
          </a:p>
          <a:p>
            <a:pPr lvl="2" eaLnBrk="1" hangingPunct="1">
              <a:defRPr/>
            </a:pPr>
            <a:r>
              <a:rPr lang="en-US" dirty="0" smtClean="0"/>
              <a:t>onCreate(): when first created</a:t>
            </a:r>
          </a:p>
          <a:p>
            <a:pPr lvl="2" eaLnBrk="1" hangingPunct="1">
              <a:defRPr/>
            </a:pPr>
            <a:r>
              <a:rPr lang="en-US" dirty="0" smtClean="0"/>
              <a:t>onStart(): when visible</a:t>
            </a:r>
          </a:p>
          <a:p>
            <a:pPr lvl="2" eaLnBrk="1" hangingPunct="1">
              <a:defRPr/>
            </a:pPr>
            <a:r>
              <a:rPr lang="en-US" dirty="0" smtClean="0"/>
              <a:t>onResume(): when interactive </a:t>
            </a:r>
          </a:p>
          <a:p>
            <a:pPr lvl="2" eaLnBrk="1" hangingPunct="1">
              <a:defRPr/>
            </a:pPr>
            <a:r>
              <a:rPr lang="en-US" dirty="0" smtClean="0"/>
              <a:t>onPause(): when paused</a:t>
            </a:r>
          </a:p>
          <a:p>
            <a:pPr lvl="2" eaLnBrk="1" hangingPunct="1">
              <a:defRPr/>
            </a:pPr>
            <a:r>
              <a:rPr lang="en-US" dirty="0" smtClean="0"/>
              <a:t>onStop(): when no longer visible</a:t>
            </a:r>
          </a:p>
          <a:p>
            <a:pPr lvl="2" eaLnBrk="1" hangingPunct="1">
              <a:defRPr/>
            </a:pPr>
            <a:r>
              <a:rPr lang="en-US" dirty="0" smtClean="0"/>
              <a:t>onDestroy(): prior to destruction</a:t>
            </a:r>
          </a:p>
          <a:p>
            <a:pPr lvl="2" eaLnBrk="1" hangingPunct="1">
              <a:defRPr/>
            </a:pPr>
            <a:r>
              <a:rPr lang="en-US" dirty="0" err="1" smtClean="0"/>
              <a:t>onSaveInstanceState</a:t>
            </a:r>
            <a:r>
              <a:rPr lang="en-US" dirty="0" smtClean="0"/>
              <a:t>(Bundle)</a:t>
            </a:r>
          </a:p>
          <a:p>
            <a:pPr lvl="2" eaLnBrk="1" hangingPunct="1"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981200"/>
            <a:ext cx="40576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0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-76200" y="-381000"/>
            <a:ext cx="4495800" cy="1295400"/>
          </a:xfrm>
        </p:spPr>
        <p:txBody>
          <a:bodyPr/>
          <a:lstStyle/>
          <a:p>
            <a:r>
              <a:rPr lang="en-US" altLang="en-US" smtClean="0"/>
              <a:t>Example: layout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6021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05463"/>
            <a:ext cx="43148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/>
          </p:cNvSpPr>
          <p:nvPr/>
        </p:nvSpPr>
        <p:spPr bwMode="auto">
          <a:xfrm>
            <a:off x="-76200" y="-38100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Example: layout-land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33813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324100"/>
            <a:ext cx="57435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5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-76200" y="-38100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Output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1527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057400"/>
            <a:ext cx="53641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US" altLang="en-US" smtClean="0"/>
              <a:t>Detecting Orientation Changes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/>
          <a:lstStyle/>
          <a:p>
            <a:r>
              <a:rPr lang="en-US" altLang="en-US" smtClean="0"/>
              <a:t>Device’s current orientation</a:t>
            </a:r>
          </a:p>
          <a:p>
            <a:pPr lvl="1"/>
            <a:r>
              <a:rPr lang="en-US" altLang="en-US" smtClean="0"/>
              <a:t>Can be detected during runtime as follows: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153025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Controlling Orientation of An Activity	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change in orientation</a:t>
            </a:r>
          </a:p>
          <a:p>
            <a:pPr lvl="1"/>
            <a:r>
              <a:rPr lang="en-US" altLang="en-US" smtClean="0"/>
              <a:t>Can be forced programmatically as follows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010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Alternative Method for Controlling Orientation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r>
              <a:rPr lang="en-US" altLang="en-US" smtClean="0"/>
              <a:t>Alternatively, orientation can be forced as follows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67385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Implication of Orientation Changes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r>
              <a:rPr lang="en-US" altLang="en-US" dirty="0" smtClean="0"/>
              <a:t>Problem</a:t>
            </a:r>
          </a:p>
          <a:p>
            <a:pPr lvl="1"/>
            <a:r>
              <a:rPr lang="en-US" altLang="en-US" dirty="0" smtClean="0"/>
              <a:t>Changing screen orientation destroys activity and recreates it</a:t>
            </a:r>
          </a:p>
          <a:p>
            <a:pPr lvl="1"/>
            <a:r>
              <a:rPr lang="en-US" altLang="en-US" dirty="0" smtClean="0"/>
              <a:t>On recreation, current state of activity could be lost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=&gt; Need to preserve the state of an activity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Fixes</a:t>
            </a:r>
          </a:p>
          <a:p>
            <a:pPr lvl="1"/>
            <a:r>
              <a:rPr lang="en-US" altLang="en-US" dirty="0" smtClean="0"/>
              <a:t>Implement the </a:t>
            </a:r>
            <a:r>
              <a:rPr lang="en-US" altLang="en-US" dirty="0" err="1" smtClean="0">
                <a:latin typeface="Courier" pitchFamily="49" charset="0"/>
              </a:rPr>
              <a:t>onSaveInstance</a:t>
            </a:r>
            <a:r>
              <a:rPr lang="en-US" altLang="en-US" dirty="0" smtClean="0">
                <a:latin typeface="Courier" pitchFamily="49" charset="0"/>
              </a:rPr>
              <a:t>()</a:t>
            </a:r>
            <a:r>
              <a:rPr lang="en-US" altLang="en-US" dirty="0" smtClean="0"/>
              <a:t> method</a:t>
            </a:r>
          </a:p>
          <a:p>
            <a:pPr lvl="1"/>
            <a:r>
              <a:rPr lang="en-US" altLang="en-US" dirty="0" smtClean="0"/>
              <a:t>Use </a:t>
            </a:r>
            <a:r>
              <a:rPr lang="en-US" altLang="en-US" dirty="0" err="1" smtClean="0">
                <a:latin typeface="Courier"/>
              </a:rPr>
              <a:t>SharedPreferences</a:t>
            </a:r>
            <a:r>
              <a:rPr lang="en-US" altLang="en-US" dirty="0" smtClean="0"/>
              <a:t> class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Refer to </a:t>
            </a:r>
            <a:r>
              <a:rPr lang="en-US" altLang="en-US" dirty="0" smtClean="0">
                <a:latin typeface="Courier" pitchFamily="49" charset="0"/>
              </a:rPr>
              <a:t>PreservingStateApp</a:t>
            </a:r>
            <a:r>
              <a:rPr lang="en-US" altLang="en-US" dirty="0" smtClean="0"/>
              <a:t> Android project</a:t>
            </a:r>
          </a:p>
        </p:txBody>
      </p:sp>
    </p:spTree>
    <p:extLst>
      <p:ext uri="{BB962C8B-B14F-4D97-AF65-F5344CB8AC3E}">
        <p14:creationId xmlns:p14="http://schemas.microsoft.com/office/powerpoint/2010/main" val="4710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Fix#1: onSaveInstanceState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334000"/>
          </a:xfrm>
        </p:spPr>
        <p:txBody>
          <a:bodyPr/>
          <a:lstStyle/>
          <a:p>
            <a:r>
              <a:rPr lang="en-US" altLang="en-US" smtClean="0"/>
              <a:t>Idea</a:t>
            </a:r>
          </a:p>
          <a:p>
            <a:pPr lvl="1"/>
            <a:r>
              <a:rPr lang="en-US" altLang="en-US" smtClean="0"/>
              <a:t>Preserve state and restore it later</a:t>
            </a:r>
          </a:p>
          <a:p>
            <a:pPr lvl="2"/>
            <a:r>
              <a:rPr lang="en-US" altLang="en-US" smtClean="0"/>
              <a:t>Use the </a:t>
            </a:r>
            <a:r>
              <a:rPr lang="en-US" altLang="en-US" smtClean="0">
                <a:latin typeface="Courier" pitchFamily="49" charset="0"/>
              </a:rPr>
              <a:t>Bundle</a:t>
            </a:r>
            <a:r>
              <a:rPr lang="en-US" altLang="en-US" smtClean="0"/>
              <a:t> object to save current state: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Upon recreation, retrieve state saved previously: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Limitation</a:t>
            </a:r>
          </a:p>
          <a:p>
            <a:pPr lvl="3"/>
            <a:r>
              <a:rPr lang="en-US" altLang="en-US" smtClean="0"/>
              <a:t>Not adequate for recovering complex data structures</a:t>
            </a:r>
          </a:p>
          <a:p>
            <a:pPr lvl="3"/>
            <a:endParaRPr lang="en-US" alt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667000"/>
            <a:ext cx="5391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103688"/>
            <a:ext cx="69056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Fix#2: </a:t>
            </a:r>
            <a:r>
              <a:rPr lang="en-US" altLang="en-US" dirty="0" smtClean="0"/>
              <a:t>Using </a:t>
            </a:r>
            <a:r>
              <a:rPr lang="en-US" altLang="en-US" sz="3200" dirty="0" err="1" smtClean="0"/>
              <a:t>SharedPreferences</a:t>
            </a:r>
            <a:endParaRPr lang="en-US" altLang="en-US" sz="32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/>
          <a:lstStyle/>
          <a:p>
            <a:r>
              <a:rPr lang="en-US" altLang="en-US" dirty="0" err="1" smtClean="0"/>
              <a:t>SharedPrefernces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Points to a file containing key-value pairs</a:t>
            </a:r>
          </a:p>
          <a:p>
            <a:pPr lvl="2"/>
            <a:r>
              <a:rPr lang="en-US" altLang="en-US" dirty="0" smtClean="0"/>
              <a:t>Providing simple methods to read and write them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By:</a:t>
            </a:r>
          </a:p>
          <a:p>
            <a:pPr lvl="3"/>
            <a:r>
              <a:rPr lang="en-US" altLang="en-US" dirty="0" smtClean="0"/>
              <a:t>Getting a reference to a </a:t>
            </a:r>
            <a:r>
              <a:rPr lang="en-US" altLang="en-US" dirty="0" err="1" smtClean="0"/>
              <a:t>SharedPreference</a:t>
            </a:r>
            <a:r>
              <a:rPr lang="en-US" altLang="en-US" dirty="0" smtClean="0"/>
              <a:t>:</a:t>
            </a:r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3"/>
            <a:endParaRPr lang="en-US" altLang="en-US" dirty="0" smtClean="0"/>
          </a:p>
          <a:p>
            <a:pPr lvl="3"/>
            <a:r>
              <a:rPr lang="en-US" altLang="en-US" dirty="0" smtClean="0"/>
              <a:t>then, writing to a shared preference:</a:t>
            </a:r>
          </a:p>
          <a:p>
            <a:pPr lvl="3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3"/>
            <a:r>
              <a:rPr lang="en-US" altLang="en-US" dirty="0" smtClean="0"/>
              <a:t>Then finally, reading data from shared </a:t>
            </a:r>
            <a:r>
              <a:rPr lang="en-US" altLang="en-US" dirty="0" err="1" smtClean="0"/>
              <a:t>perference</a:t>
            </a:r>
            <a:endParaRPr lang="en-US" altLang="en-US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479" y="3695700"/>
            <a:ext cx="91440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getActivity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SharedPreferences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getSharedPreferences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preference_file_key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MODE_PRIVATE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088" y="4778892"/>
            <a:ext cx="91440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SharedPreferences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getActivity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getPreferences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MODE_PRIVATE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SharedPreferences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Editor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editor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edit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editor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putInt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saved_high_score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newHighScore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editor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commit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7088" y="5862084"/>
            <a:ext cx="91440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SharedPreferences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sharedPref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getActivity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getPreferences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MODE_PRIVATE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defaultValue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getResources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getInteger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saved_high_score_default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highScore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sharedPref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getInt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saved_high_score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defaultValue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Activity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state of an activity depends on</a:t>
            </a:r>
          </a:p>
          <a:p>
            <a:pPr lvl="1" eaLnBrk="1" hangingPunct="1">
              <a:defRPr/>
            </a:pPr>
            <a:r>
              <a:rPr lang="en-US" dirty="0" smtClean="0"/>
              <a:t>Its position in the Activity stack</a:t>
            </a:r>
          </a:p>
          <a:p>
            <a:pPr eaLnBrk="1" hangingPunct="1">
              <a:defRPr/>
            </a:pPr>
            <a:r>
              <a:rPr lang="en-US" dirty="0" smtClean="0"/>
              <a:t>Activity states</a:t>
            </a:r>
          </a:p>
          <a:p>
            <a:pPr lvl="1" eaLnBrk="1" hangingPunct="1">
              <a:defRPr/>
            </a:pPr>
            <a:r>
              <a:rPr lang="en-US" dirty="0" smtClean="0"/>
              <a:t>Active </a:t>
            </a:r>
          </a:p>
          <a:p>
            <a:pPr lvl="2" eaLnBrk="1" hangingPunct="1">
              <a:defRPr/>
            </a:pPr>
            <a:r>
              <a:rPr lang="en-US" dirty="0" smtClean="0"/>
              <a:t>Activity at the top of the stack</a:t>
            </a:r>
          </a:p>
          <a:p>
            <a:pPr lvl="1" eaLnBrk="1" hangingPunct="1">
              <a:defRPr/>
            </a:pPr>
            <a:r>
              <a:rPr lang="en-US" dirty="0" smtClean="0"/>
              <a:t>Paused</a:t>
            </a:r>
          </a:p>
          <a:p>
            <a:pPr lvl="2" eaLnBrk="1" hangingPunct="1">
              <a:defRPr/>
            </a:pPr>
            <a:r>
              <a:rPr lang="en-US" dirty="0" smtClean="0"/>
              <a:t>Activity does not have focus</a:t>
            </a:r>
          </a:p>
          <a:p>
            <a:pPr lvl="1" eaLnBrk="1" hangingPunct="1">
              <a:defRPr/>
            </a:pPr>
            <a:r>
              <a:rPr lang="en-US" dirty="0" smtClean="0"/>
              <a:t>Stopped</a:t>
            </a:r>
          </a:p>
          <a:p>
            <a:pPr lvl="2" eaLnBrk="1" hangingPunct="1">
              <a:defRPr/>
            </a:pPr>
            <a:r>
              <a:rPr lang="en-US" dirty="0" smtClean="0"/>
              <a:t>Activity is not visible</a:t>
            </a:r>
          </a:p>
          <a:p>
            <a:pPr lvl="1" eaLnBrk="1" hangingPunct="1">
              <a:defRPr/>
            </a:pPr>
            <a:r>
              <a:rPr lang="en-US" dirty="0" smtClean="0"/>
              <a:t>Inactive</a:t>
            </a:r>
          </a:p>
          <a:p>
            <a:pPr lvl="2" eaLnBrk="1" hangingPunct="1">
              <a:defRPr/>
            </a:pPr>
            <a:r>
              <a:rPr lang="en-US" dirty="0" smtClean="0"/>
              <a:t>After an activity has been killed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14600"/>
            <a:ext cx="47148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6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Event Handlers to Monitor State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Event handlers are defined to</a:t>
            </a:r>
          </a:p>
          <a:p>
            <a:pPr lvl="2" eaLnBrk="1" hangingPunct="1">
              <a:defRPr/>
            </a:pPr>
            <a:r>
              <a:rPr lang="en-US" dirty="0" smtClean="0"/>
              <a:t>Enable activities to react to state changes</a:t>
            </a:r>
          </a:p>
          <a:p>
            <a:pPr lvl="1" eaLnBrk="1" hangingPunct="1">
              <a:defRPr/>
            </a:pPr>
            <a:r>
              <a:rPr lang="en-US" dirty="0" smtClean="0"/>
              <a:t>Full lifetime:</a:t>
            </a:r>
          </a:p>
          <a:p>
            <a:pPr lvl="2" eaLnBrk="1" hangingPunct="1">
              <a:defRPr/>
            </a:pPr>
            <a:r>
              <a:rPr lang="en-US" dirty="0" smtClean="0"/>
              <a:t>Between onCreate and onDestroy</a:t>
            </a:r>
          </a:p>
          <a:p>
            <a:pPr lvl="1" eaLnBrk="1" hangingPunct="1">
              <a:defRPr/>
            </a:pPr>
            <a:r>
              <a:rPr lang="en-US" dirty="0" smtClean="0"/>
              <a:t>Visible lifetime:</a:t>
            </a:r>
          </a:p>
          <a:p>
            <a:pPr lvl="2" eaLnBrk="1" hangingPunct="1">
              <a:defRPr/>
            </a:pPr>
            <a:r>
              <a:rPr lang="en-US" dirty="0" smtClean="0"/>
              <a:t>Bound between onStart and onStop</a:t>
            </a:r>
          </a:p>
          <a:p>
            <a:pPr lvl="1" eaLnBrk="1" hangingPunct="1">
              <a:defRPr/>
            </a:pPr>
            <a:r>
              <a:rPr lang="en-US" dirty="0" smtClean="0"/>
              <a:t>Active lifetime</a:t>
            </a:r>
          </a:p>
          <a:p>
            <a:pPr lvl="2" eaLnBrk="1" hangingPunct="1">
              <a:defRPr/>
            </a:pPr>
            <a:r>
              <a:rPr lang="en-US" dirty="0" smtClean="0"/>
              <a:t>Starts with onResume and ends with onPause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048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r>
              <a:rPr lang="en-US" altLang="en-US" dirty="0" smtClean="0"/>
              <a:t>Applying Themes to an Activity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altLang="en-US" dirty="0" smtClean="0"/>
              <a:t>By default, </a:t>
            </a:r>
          </a:p>
          <a:p>
            <a:pPr lvl="1"/>
            <a:r>
              <a:rPr lang="en-US" altLang="en-US" dirty="0" smtClean="0"/>
              <a:t>An activity occupies the entire screen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However, </a:t>
            </a:r>
          </a:p>
          <a:p>
            <a:pPr lvl="1"/>
            <a:r>
              <a:rPr lang="en-US" altLang="en-US" dirty="0" smtClean="0"/>
              <a:t>One can apply a dialog theme to an activity	</a:t>
            </a:r>
          </a:p>
          <a:p>
            <a:pPr lvl="2"/>
            <a:r>
              <a:rPr lang="en-US" altLang="en-US" dirty="0" smtClean="0"/>
              <a:t>This way, it displays as a floating dialog</a:t>
            </a:r>
          </a:p>
          <a:p>
            <a:pPr lvl="2"/>
            <a:endParaRPr lang="en-US" altLang="en-US" dirty="0"/>
          </a:p>
          <a:p>
            <a:r>
              <a:rPr lang="en-US" altLang="en-US" dirty="0" smtClean="0"/>
              <a:t>How?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876800"/>
            <a:ext cx="5248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r>
              <a:rPr lang="en-US" altLang="en-US" dirty="0" smtClean="0"/>
              <a:t>Applying Themes to an Activity (Cont’d)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altLang="en-US" dirty="0" smtClean="0"/>
              <a:t>One can </a:t>
            </a:r>
            <a:r>
              <a:rPr lang="en-US" altLang="en-US" dirty="0" smtClean="0"/>
              <a:t>hide </a:t>
            </a:r>
            <a:r>
              <a:rPr lang="en-US" altLang="en-US" dirty="0" smtClean="0"/>
              <a:t>the title of an activity</a:t>
            </a:r>
          </a:p>
          <a:p>
            <a:pPr lvl="1"/>
            <a:r>
              <a:rPr lang="en-US" altLang="en-US" dirty="0" smtClean="0"/>
              <a:t>By </a:t>
            </a:r>
            <a:r>
              <a:rPr lang="en-US" altLang="en-US" dirty="0" smtClean="0"/>
              <a:t>applying the following theme to your application:</a:t>
            </a:r>
          </a:p>
          <a:p>
            <a:pPr lvl="2"/>
            <a:r>
              <a:rPr lang="en-US" dirty="0"/>
              <a:t>@</a:t>
            </a:r>
            <a:r>
              <a:rPr lang="en-US" dirty="0" err="1"/>
              <a:t>android:style</a:t>
            </a:r>
            <a:r>
              <a:rPr lang="en-US" dirty="0"/>
              <a:t>/</a:t>
            </a:r>
            <a:r>
              <a:rPr lang="en-US" dirty="0" err="1"/>
              <a:t>Theme.NoTitleBar</a:t>
            </a:r>
            <a:endParaRPr lang="en-US" altLang="en-US" dirty="0" smtClean="0"/>
          </a:p>
          <a:p>
            <a:pPr lvl="2"/>
            <a:endParaRPr lang="en-US" altLang="en-US" dirty="0"/>
          </a:p>
          <a:p>
            <a:r>
              <a:rPr lang="en-US" altLang="en-US" dirty="0" smtClean="0"/>
              <a:t>Refer to </a:t>
            </a:r>
          </a:p>
          <a:p>
            <a:pPr lvl="1"/>
            <a:r>
              <a:rPr lang="en-US" altLang="en-US" dirty="0" smtClean="0">
                <a:latin typeface="Courier" pitchFamily="49" charset="0"/>
              </a:rPr>
              <a:t>ActivityAsDialog</a:t>
            </a:r>
            <a:r>
              <a:rPr lang="en-US" altLang="en-US" dirty="0" smtClean="0"/>
              <a:t> Android project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2232667" cy="35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Techniques for Handling Orientation Changes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 techniques are available</a:t>
            </a:r>
          </a:p>
          <a:p>
            <a:pPr lvl="1"/>
            <a:r>
              <a:rPr lang="en-US" altLang="en-US" dirty="0" smtClean="0"/>
              <a:t>Anchoring</a:t>
            </a:r>
          </a:p>
          <a:p>
            <a:pPr lvl="2"/>
            <a:r>
              <a:rPr lang="en-US" altLang="en-US" dirty="0" smtClean="0"/>
              <a:t>Anchor views to edges of the screen</a:t>
            </a:r>
          </a:p>
          <a:p>
            <a:pPr lvl="2"/>
            <a:endParaRPr lang="en-US" altLang="en-US" dirty="0" smtClean="0"/>
          </a:p>
          <a:p>
            <a:pPr lvl="2"/>
            <a:r>
              <a:rPr lang="en-US" altLang="en-US" dirty="0" smtClean="0"/>
              <a:t>Can be done by means of </a:t>
            </a:r>
            <a:r>
              <a:rPr lang="en-US" altLang="en-US" dirty="0" err="1" smtClean="0"/>
              <a:t>RelativeLayouts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Resizing and repositioning</a:t>
            </a:r>
          </a:p>
          <a:p>
            <a:pPr lvl="2"/>
            <a:r>
              <a:rPr lang="en-US" altLang="en-US" dirty="0" smtClean="0"/>
              <a:t>Resize every view as a function of the current orientation</a:t>
            </a:r>
          </a:p>
          <a:p>
            <a:pPr lvl="2"/>
            <a:endParaRPr lang="en-US" altLang="en-US" dirty="0"/>
          </a:p>
          <a:p>
            <a:r>
              <a:rPr lang="en-US" altLang="en-US" dirty="0" smtClean="0"/>
              <a:t>Refer to </a:t>
            </a:r>
            <a:r>
              <a:rPr lang="en-US" altLang="en-US" dirty="0" err="1" smtClean="0">
                <a:latin typeface="Courier" pitchFamily="49" charset="0"/>
              </a:rPr>
              <a:t>AlternativeLayouts</a:t>
            </a:r>
            <a:r>
              <a:rPr lang="en-US" altLang="en-US" dirty="0" smtClean="0"/>
              <a:t> Android project</a:t>
            </a:r>
          </a:p>
        </p:txBody>
      </p:sp>
    </p:spTree>
    <p:extLst>
      <p:ext uri="{BB962C8B-B14F-4D97-AF65-F5344CB8AC3E}">
        <p14:creationId xmlns:p14="http://schemas.microsoft.com/office/powerpoint/2010/main" val="2196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2819400" cy="1295400"/>
          </a:xfrm>
        </p:spPr>
        <p:txBody>
          <a:bodyPr/>
          <a:lstStyle/>
          <a:p>
            <a:r>
              <a:rPr lang="en-US" altLang="en-US" smtClean="0"/>
              <a:t>Anchoring views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4343400" cy="4411662"/>
          </a:xfrm>
        </p:spPr>
        <p:txBody>
          <a:bodyPr/>
          <a:lstStyle/>
          <a:p>
            <a:r>
              <a:rPr lang="en-US" altLang="en-US" smtClean="0"/>
              <a:t>RelativeLayout</a:t>
            </a:r>
          </a:p>
          <a:p>
            <a:pPr lvl="1"/>
            <a:r>
              <a:rPr lang="en-US" altLang="en-US" smtClean="0"/>
              <a:t>Does the trick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On orientation change</a:t>
            </a:r>
          </a:p>
          <a:p>
            <a:pPr lvl="1"/>
            <a:r>
              <a:rPr lang="en-US" altLang="en-US" smtClean="0"/>
              <a:t>Buttons remain</a:t>
            </a:r>
          </a:p>
          <a:p>
            <a:pPr lvl="2"/>
            <a:r>
              <a:rPr lang="en-US" altLang="en-US" smtClean="0"/>
              <a:t>Anchored to screen edges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52400"/>
            <a:ext cx="483393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1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US" altLang="en-US" smtClean="0"/>
              <a:t>Output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23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41513"/>
            <a:ext cx="5770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0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Resizing and Positioning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105400"/>
          </a:xfrm>
        </p:spPr>
        <p:txBody>
          <a:bodyPr/>
          <a:lstStyle/>
          <a:p>
            <a:r>
              <a:rPr lang="en-US" altLang="en-US" smtClean="0"/>
              <a:t>Idea</a:t>
            </a:r>
          </a:p>
          <a:p>
            <a:pPr lvl="1"/>
            <a:r>
              <a:rPr lang="en-US" altLang="en-US" smtClean="0"/>
              <a:t>Create a different layout for each mode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By creating a new subfolder under </a:t>
            </a:r>
            <a:r>
              <a:rPr lang="en-US" altLang="en-US" smtClean="0">
                <a:latin typeface="Courier" pitchFamily="49" charset="0"/>
              </a:rPr>
              <a:t>res</a:t>
            </a:r>
          </a:p>
          <a:p>
            <a:pPr lvl="2"/>
            <a:r>
              <a:rPr lang="en-US" altLang="en-US" smtClean="0"/>
              <a:t>Named </a:t>
            </a:r>
            <a:r>
              <a:rPr lang="en-US" altLang="en-US" smtClean="0">
                <a:latin typeface="Courier" pitchFamily="49" charset="0"/>
              </a:rPr>
              <a:t>layout-land</a:t>
            </a:r>
          </a:p>
          <a:p>
            <a:pPr lvl="2"/>
            <a:endParaRPr lang="en-US" altLang="en-US" smtClean="0">
              <a:latin typeface="Courier" pitchFamily="49" charset="0"/>
            </a:endParaRPr>
          </a:p>
          <a:p>
            <a:pPr lvl="1"/>
            <a:r>
              <a:rPr lang="en-US" altLang="en-US" smtClean="0"/>
              <a:t>This way, there will be</a:t>
            </a:r>
          </a:p>
          <a:p>
            <a:pPr lvl="2"/>
            <a:r>
              <a:rPr lang="en-US" altLang="en-US" smtClean="0">
                <a:latin typeface="Courier" pitchFamily="49" charset="0"/>
              </a:rPr>
              <a:t>main.xml</a:t>
            </a:r>
            <a:r>
              <a:rPr lang="en-US" altLang="en-US" smtClean="0"/>
              <a:t> contained in layout</a:t>
            </a:r>
          </a:p>
          <a:p>
            <a:pPr lvl="3"/>
            <a:r>
              <a:rPr lang="en-US" altLang="en-US" smtClean="0"/>
              <a:t>Defining UI for portrait mode</a:t>
            </a:r>
          </a:p>
          <a:p>
            <a:pPr lvl="3"/>
            <a:endParaRPr lang="en-US" altLang="en-US" smtClean="0"/>
          </a:p>
          <a:p>
            <a:pPr lvl="2"/>
            <a:r>
              <a:rPr lang="en-US" altLang="en-US" smtClean="0">
                <a:latin typeface="Courier" pitchFamily="49" charset="0"/>
              </a:rPr>
              <a:t>main.xm</a:t>
            </a:r>
            <a:r>
              <a:rPr lang="en-US" altLang="en-US" smtClean="0"/>
              <a:t>l in layout-land</a:t>
            </a:r>
          </a:p>
          <a:p>
            <a:pPr lvl="3"/>
            <a:r>
              <a:rPr lang="en-US" altLang="en-US" smtClean="0"/>
              <a:t>Handling UI in landscape mode</a:t>
            </a:r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37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972</TotalTime>
  <Words>516</Words>
  <Application>Microsoft Office PowerPoint</Application>
  <PresentationFormat>On-screen Show (4:3)</PresentationFormat>
  <Paragraphs>165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Consolas</vt:lpstr>
      <vt:lpstr>Courier</vt:lpstr>
      <vt:lpstr>Wingdings</vt:lpstr>
      <vt:lpstr>Network</vt:lpstr>
      <vt:lpstr>Android Activities</vt:lpstr>
      <vt:lpstr>Activity States</vt:lpstr>
      <vt:lpstr>Event Handlers to Monitor State Changes</vt:lpstr>
      <vt:lpstr>Applying Themes to an Activity</vt:lpstr>
      <vt:lpstr>Applying Themes to an Activity (Cont’d)</vt:lpstr>
      <vt:lpstr>Techniques for Handling Orientation Changes</vt:lpstr>
      <vt:lpstr>Anchoring views</vt:lpstr>
      <vt:lpstr>Output</vt:lpstr>
      <vt:lpstr>Resizing and Positioning</vt:lpstr>
      <vt:lpstr>Example: layout</vt:lpstr>
      <vt:lpstr>PowerPoint Presentation</vt:lpstr>
      <vt:lpstr>PowerPoint Presentation</vt:lpstr>
      <vt:lpstr>Detecting Orientation Changes</vt:lpstr>
      <vt:lpstr>Controlling Orientation of An Activity </vt:lpstr>
      <vt:lpstr>Alternative Method for Controlling Orientation</vt:lpstr>
      <vt:lpstr>Implication of Orientation Changes</vt:lpstr>
      <vt:lpstr>Fix#1: onSaveInstanceState</vt:lpstr>
      <vt:lpstr>Fix#2: Using SharedPreferences</vt:lpstr>
    </vt:vector>
  </TitlesOfParts>
  <Company>Lebanese American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Development</dc:title>
  <dc:creator>wissam</dc:creator>
  <cp:lastModifiedBy>Fawaz, Wissam Fawzi</cp:lastModifiedBy>
  <cp:revision>284</cp:revision>
  <cp:lastPrinted>1601-01-01T00:00:00Z</cp:lastPrinted>
  <dcterms:created xsi:type="dcterms:W3CDTF">2006-10-15T06:08:27Z</dcterms:created>
  <dcterms:modified xsi:type="dcterms:W3CDTF">2016-11-18T06:05:30Z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